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6" r:id="rId5"/>
    <p:sldId id="265" r:id="rId6"/>
    <p:sldId id="264" r:id="rId7"/>
    <p:sldId id="262" r:id="rId8"/>
    <p:sldId id="263" r:id="rId9"/>
    <p:sldId id="261" r:id="rId10"/>
    <p:sldId id="259" r:id="rId11"/>
    <p:sldId id="267" r:id="rId12"/>
    <p:sldId id="268" r:id="rId13"/>
    <p:sldId id="260" r:id="rId14"/>
    <p:sldId id="272" r:id="rId15"/>
    <p:sldId id="269" r:id="rId16"/>
    <p:sldId id="270" r:id="rId17"/>
    <p:sldId id="271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048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83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938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664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522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9315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212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210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76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713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712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118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962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424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214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807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317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1DFB-F802-443E-B2A3-441C4B9935D4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9A346-2579-4803-B931-9A4AA86E3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2729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Эффективные приемы работы с немотивированными обучающимися на уроках химии.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Подготовила учитель химии</a:t>
            </a:r>
          </a:p>
          <a:p>
            <a:r>
              <a:rPr lang="ru-RU" dirty="0" smtClean="0"/>
              <a:t>СОШ № 5,14,19</a:t>
            </a:r>
          </a:p>
          <a:p>
            <a:r>
              <a:rPr lang="ru-RU" dirty="0" smtClean="0"/>
              <a:t>Юдина Нина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6984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</a:t>
            </a:r>
            <a:r>
              <a:rPr lang="ru-RU" dirty="0" smtClean="0"/>
              <a:t>ловесные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/>
              <a:t>Рассказ,  лекция, беседа позволяют разъяснять учащимся значимость учения, как в общественном, так и в личностном плане - для получения желаемой профессии, для активной общественной и культурной жизни в обществе. Яркий, образный рассказ невольно приковывает внимание учеников к теме урока.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8848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</a:t>
            </a:r>
            <a:r>
              <a:rPr lang="ru-RU" dirty="0" smtClean="0"/>
              <a:t>аглядные </a:t>
            </a:r>
            <a:r>
              <a:rPr lang="ru-RU" dirty="0"/>
              <a:t>и практические методы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Общеизвестно стимулирующее влияние наглядности, которая повышает интерес школьников к изучаемым вопросам, возбуждает новые силы, позволяющие преодолеть утомляемость. Ученики, особенно мальчики, позволяют повышенный интерес к практическим работам, которые в этом случае выступают в роли стимуляторов активности в учении.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971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</a:t>
            </a:r>
            <a:r>
              <a:rPr lang="ru-RU" dirty="0" smtClean="0"/>
              <a:t>епродуктивные </a:t>
            </a:r>
            <a:r>
              <a:rPr lang="ru-RU" dirty="0"/>
              <a:t>и поисковые методы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Ценным стимулирующим влиянием обладают проблемно-поисковые методы в том случае, когда проблемные ситуации находятся в зоне реальных учебных возможностей школьников, т.е. доступны для самостоятельного разрешения.  В этом случае мотивом учебной деятельности учащихся является стремление решить поставленную задачу.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5946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</a:t>
            </a:r>
            <a:r>
              <a:rPr lang="ru-RU" dirty="0" smtClean="0"/>
              <a:t>етоды </a:t>
            </a:r>
            <a:r>
              <a:rPr lang="ru-RU" dirty="0"/>
              <a:t>самостоятельной учебной работы и работы под руководством учителя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Неизменно воодушевляет школьников введение в учебный процесс элементов самостоятельной работы, если, конечно, они обладают необходимыми умениями и навыками для ее успешного выполнения.  В данном случае у учащихся появляется стимул к выполнению задания правильно и лучше, чем у соседа.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5300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Для повышения мотивации на уроках химии использую следующие педагогические технологии.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Технология проблемного обучения. </a:t>
            </a:r>
          </a:p>
          <a:p>
            <a:pPr marL="0" indent="0">
              <a:buNone/>
            </a:pPr>
            <a:r>
              <a:rPr lang="ru-RU" dirty="0"/>
              <a:t>Учитель ставит проблему, подводит учащихся к её решению.</a:t>
            </a:r>
          </a:p>
          <a:p>
            <a:pPr marL="0" indent="0">
              <a:buNone/>
            </a:pPr>
            <a:r>
              <a:rPr lang="ru-RU" dirty="0"/>
              <a:t>Так, например, при изучении темы «Глюкоза» проводим опыты: глюкоза реагирует с оксидом серебра (реакция «серебряного зеркала»), а также окисляется гидроксидом меди (II) – выпадает красный осадок. По результатам опытов ребята выясняют, какие функциональные группы имеются в ее строении, записываем формулу вещества.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7995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Технология </a:t>
            </a:r>
            <a:r>
              <a:rPr lang="ru-RU" sz="2000" dirty="0" err="1"/>
              <a:t>разноуровневого</a:t>
            </a:r>
            <a:r>
              <a:rPr lang="ru-RU" sz="2000" dirty="0"/>
              <a:t> обучения. </a:t>
            </a:r>
          </a:p>
          <a:p>
            <a:pPr marL="0" indent="0">
              <a:buNone/>
            </a:pPr>
            <a:r>
              <a:rPr lang="ru-RU" sz="2000" dirty="0"/>
              <a:t>При повторении темы «Основные классы неорганических соединений» провожу проверочную работу по уровням:</a:t>
            </a:r>
          </a:p>
          <a:p>
            <a:pPr marL="0" indent="0">
              <a:buNone/>
            </a:pPr>
            <a:r>
              <a:rPr lang="ru-RU" sz="2000" dirty="0"/>
              <a:t>Вариант 1. (Включает задания репродуктивного уровня). </a:t>
            </a:r>
          </a:p>
          <a:p>
            <a:pPr marL="0" indent="0">
              <a:buNone/>
            </a:pPr>
            <a:r>
              <a:rPr lang="ru-RU" sz="2000" dirty="0"/>
              <a:t>Поставьте пропущенные коэффициенты в следующих уравнениях: </a:t>
            </a:r>
          </a:p>
          <a:p>
            <a:pPr marL="0" indent="0">
              <a:buNone/>
            </a:pPr>
            <a:r>
              <a:rPr lang="en-US" sz="2000" dirty="0"/>
              <a:t>1) Zn + O</a:t>
            </a:r>
            <a:r>
              <a:rPr lang="en-US" sz="2000" baseline="-25000" dirty="0"/>
              <a:t>2 </a:t>
            </a:r>
            <a:r>
              <a:rPr lang="en-US" sz="2000" dirty="0"/>
              <a:t>→ Zn O; 2) Fe + Cl</a:t>
            </a:r>
            <a:r>
              <a:rPr lang="en-US" sz="2000" baseline="-25000" dirty="0"/>
              <a:t>2</a:t>
            </a:r>
            <a:r>
              <a:rPr lang="en-US" sz="2000" dirty="0"/>
              <a:t> → FeCl</a:t>
            </a:r>
            <a:r>
              <a:rPr lang="en-US" sz="2000" baseline="-25000" dirty="0"/>
              <a:t>3</a:t>
            </a:r>
            <a:r>
              <a:rPr lang="en-US" sz="2000" dirty="0"/>
              <a:t> 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Вариант 2. (Включает задания частично-поискового уровня познавательной деятельности учащихся). Напишите уравнения, поставьте пропущенные коэффициенты: </a:t>
            </a:r>
          </a:p>
          <a:p>
            <a:pPr marL="0" indent="0">
              <a:buNone/>
            </a:pPr>
            <a:r>
              <a:rPr lang="ru-RU" sz="2000" dirty="0"/>
              <a:t>1) </a:t>
            </a:r>
            <a:r>
              <a:rPr lang="ru-RU" sz="2000" dirty="0" err="1"/>
              <a:t>Mg</a:t>
            </a:r>
            <a:r>
              <a:rPr lang="ru-RU" sz="2000" dirty="0"/>
              <a:t> + ? → </a:t>
            </a:r>
            <a:r>
              <a:rPr lang="ru-RU" sz="2000" dirty="0" err="1"/>
              <a:t>Mg</a:t>
            </a:r>
            <a:r>
              <a:rPr lang="ru-RU" sz="2000" dirty="0"/>
              <a:t> O; 2) ? + Cl</a:t>
            </a:r>
            <a:r>
              <a:rPr lang="ru-RU" sz="2000" baseline="-25000" dirty="0"/>
              <a:t>2 </a:t>
            </a:r>
            <a:r>
              <a:rPr lang="ru-RU" sz="2000" dirty="0"/>
              <a:t>→ </a:t>
            </a:r>
            <a:r>
              <a:rPr lang="ru-RU" sz="2000" dirty="0" err="1"/>
              <a:t>Al</a:t>
            </a:r>
            <a:r>
              <a:rPr lang="ru-RU" sz="2000" dirty="0"/>
              <a:t> Cl</a:t>
            </a:r>
            <a:r>
              <a:rPr lang="ru-RU" sz="2000" baseline="-25000" dirty="0"/>
              <a:t>3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Вариант 3. (Включает задания исследовательского уровня познавательной деятельности учащихся). Напишите названия веществ и уравнения реакций, с помощью которых их можно получить:</a:t>
            </a:r>
          </a:p>
          <a:p>
            <a:pPr marL="0" indent="0">
              <a:buNone/>
            </a:pPr>
            <a:r>
              <a:rPr lang="ru-RU" sz="2000" dirty="0"/>
              <a:t>1) FeCl</a:t>
            </a:r>
            <a:r>
              <a:rPr lang="ru-RU" sz="2000" baseline="-25000" dirty="0"/>
              <a:t>2</a:t>
            </a:r>
            <a:r>
              <a:rPr lang="ru-RU" sz="2000" dirty="0"/>
              <a:t> ; 2) ZnCl</a:t>
            </a:r>
            <a:r>
              <a:rPr lang="ru-RU" sz="2000" baseline="-25000" dirty="0"/>
              <a:t>2</a:t>
            </a:r>
            <a:r>
              <a:rPr lang="ru-RU" sz="2000" dirty="0"/>
              <a:t> ; 3) P</a:t>
            </a:r>
            <a:r>
              <a:rPr lang="ru-RU" sz="2000" baseline="-25000" dirty="0"/>
              <a:t>2 </a:t>
            </a:r>
            <a:r>
              <a:rPr lang="ru-RU" sz="2000" dirty="0"/>
              <a:t>O</a:t>
            </a:r>
            <a:r>
              <a:rPr lang="ru-RU" sz="2000" baseline="-25000" dirty="0"/>
              <a:t>5</a:t>
            </a:r>
            <a:r>
              <a:rPr lang="ru-RU" sz="2000" dirty="0"/>
              <a:t> 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04140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Технология игрового обучения.</a:t>
            </a:r>
          </a:p>
          <a:p>
            <a:pPr marL="0" indent="0">
              <a:buNone/>
            </a:pPr>
            <a:r>
              <a:rPr lang="ru-RU" dirty="0"/>
              <a:t>Она способствует повышению интереса учащихся к различным видам учебной деятельности и познавательной активности. В своей практике я часто использую игровые технологии, провожу уроки – игры. </a:t>
            </a:r>
          </a:p>
          <a:p>
            <a:pPr marL="0" indent="0">
              <a:buNone/>
            </a:pPr>
            <a:r>
              <a:rPr lang="ru-RU" dirty="0"/>
              <a:t>Также использую интерактивные методы.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9332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«Наглая ложь» (работа для групп из 4-6 человек). Читается текст, где среди правильных утверждений, внесены ложные подстановки. Необходимо найти «наглую ложь»</a:t>
            </a:r>
          </a:p>
          <a:p>
            <a:pPr marL="0" indent="0">
              <a:buNone/>
            </a:pPr>
            <a:r>
              <a:rPr lang="ru-RU" dirty="0"/>
              <a:t>«Верю – не верю».</a:t>
            </a:r>
          </a:p>
          <a:p>
            <a:pPr marL="0" indent="0">
              <a:buNone/>
            </a:pPr>
            <a:r>
              <a:rPr lang="ru-RU" dirty="0"/>
              <a:t>Учитель задает вопросы, учащиеся фиксируют знаком «+» свое согласие и, соответственно, знаком «-» - несогласие с утверждением. Условие – все вопросы начинаются со слов «Верите ли вы, что…»</a:t>
            </a:r>
          </a:p>
          <a:p>
            <a:pPr marL="0" indent="0">
              <a:buNone/>
            </a:pPr>
            <a:r>
              <a:rPr lang="ru-RU" dirty="0"/>
              <a:t>Например, вопросы по теме «Кислород»</a:t>
            </a:r>
          </a:p>
          <a:p>
            <a:pPr marL="0" indent="0">
              <a:buNone/>
            </a:pPr>
            <a:r>
              <a:rPr lang="ru-RU" dirty="0"/>
              <a:t>Верите ли вы, что…</a:t>
            </a:r>
          </a:p>
          <a:p>
            <a:pPr marL="0" indent="0">
              <a:buNone/>
            </a:pPr>
            <a:r>
              <a:rPr lang="ru-RU" dirty="0"/>
              <a:t>1. В промышленности получают из воздуха.</a:t>
            </a:r>
          </a:p>
          <a:p>
            <a:pPr marL="0" indent="0">
              <a:buNone/>
            </a:pPr>
            <a:r>
              <a:rPr lang="ru-RU" dirty="0"/>
              <a:t>2. Хорошо растворим в воде.</a:t>
            </a:r>
          </a:p>
          <a:p>
            <a:pPr marL="0" indent="0">
              <a:buNone/>
            </a:pPr>
            <a:r>
              <a:rPr lang="ru-RU" dirty="0"/>
              <a:t>3. Применяют в качестве топлива…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1607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«В поисках истины» (работа для групп из 4-6 человек). Предлагаются для групп вопросы, на которые необходимо, после обсуждения, дать исчерпывающие ответы.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Задание 1</a:t>
            </a:r>
          </a:p>
          <a:p>
            <a:pPr marL="0" indent="0">
              <a:buNone/>
            </a:pPr>
            <a:r>
              <a:rPr lang="ru-RU" dirty="0"/>
              <a:t>Как поместить яйцо в молочную бутылку? (Ответ. Сначала помещают яйцо в пищевой 9% раствор уксуса на сутки, при этом скорлупа его, состоящая из </a:t>
            </a:r>
            <a:r>
              <a:rPr lang="ru-RU" dirty="0" err="1"/>
              <a:t>СаСОз</a:t>
            </a:r>
            <a:r>
              <a:rPr lang="ru-RU" dirty="0"/>
              <a:t>, станет мягкой. Затем в молочную бутылку налить раствор Na</a:t>
            </a:r>
            <a:r>
              <a:rPr lang="ru-RU" baseline="-25000" dirty="0"/>
              <a:t>2</a:t>
            </a:r>
            <a:r>
              <a:rPr lang="ru-RU" dirty="0"/>
              <a:t>СО</a:t>
            </a:r>
            <a:r>
              <a:rPr lang="ru-RU" baseline="-25000" dirty="0"/>
              <a:t>3</a:t>
            </a:r>
            <a:r>
              <a:rPr lang="ru-RU" dirty="0"/>
              <a:t>) и слегка сдавить яйцо, которое стало похожим на резиновое, протолкнуть сквозь горлышко бутылки.)</a:t>
            </a:r>
          </a:p>
          <a:p>
            <a:pPr marL="0" indent="0">
              <a:buNone/>
            </a:pPr>
            <a:r>
              <a:rPr lang="ru-RU" dirty="0"/>
              <a:t>Задание 2</a:t>
            </a:r>
          </a:p>
          <a:p>
            <a:pPr marL="0" indent="0">
              <a:buNone/>
            </a:pPr>
            <a:r>
              <a:rPr lang="ru-RU" dirty="0"/>
              <a:t>При попадании азотной кислоты на кожу и ногти появляется желтое окрашивание. Чем оно вызвано? (Ответ. Это </a:t>
            </a:r>
            <a:r>
              <a:rPr lang="ru-RU" dirty="0" err="1"/>
              <a:t>ксанто</a:t>
            </a:r>
            <a:r>
              <a:rPr lang="ru-RU" dirty="0"/>
              <a:t>-протеиновая реакция, так как протеин - это белок.)</a:t>
            </a:r>
          </a:p>
          <a:p>
            <a:pPr marL="0" indent="0">
              <a:buNone/>
            </a:pPr>
            <a:r>
              <a:rPr lang="ru-RU" dirty="0"/>
              <a:t>«Перевертыши». Попытайтесь правильно прочитать положения теории А. М. Бутлерова, зашифрованные в высказываниях. Необходимо не только назвать эти положения теории, но и дать им </a:t>
            </a:r>
            <a:r>
              <a:rPr lang="ru-RU" dirty="0" smtClean="0"/>
              <a:t>точное определение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«Молекулы вне вещества находятся в беспорядке, в несоответствии с их степенью окисления. Кремний в чистом виде имеет неопределенную степень окисления».</a:t>
            </a:r>
          </a:p>
          <a:p>
            <a:pPr marL="0" indent="0">
              <a:buNone/>
            </a:pPr>
            <a:r>
              <a:rPr lang="ru-RU" dirty="0"/>
              <a:t>(Ответ. Это второе положение теории Бутлерова. «Атомы в молекулы соединены не в беспорядке, а в определенной последовательности, согласно их валентности. Углерод в соединениях 4-валентен».)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32435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Интересен для учащихся прием «чёрного ящика», как в передаче «Что? Где? Когда?». Ребятам задается загадка о веществе, которое будет изучаться на уроке. Изучая щелочные металлы, можно сказать о них следующие слова:</a:t>
            </a:r>
          </a:p>
          <a:p>
            <a:pPr marL="0" indent="0">
              <a:buNone/>
            </a:pPr>
            <a:r>
              <a:rPr lang="ru-RU" i="1" dirty="0"/>
              <a:t>Они настолько легки, что бегают по поверхности воды,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Они настолько мягки, что режутся ножом,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Они настолько активны, что их содержат под слоем керосина.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Кто скрываются в этом ящике, и </a:t>
            </a:r>
            <a:r>
              <a:rPr lang="ru-RU" dirty="0" err="1" smtClean="0"/>
              <a:t>почемуречь</a:t>
            </a:r>
            <a:r>
              <a:rPr lang="ru-RU" dirty="0" smtClean="0"/>
              <a:t> </a:t>
            </a:r>
            <a:r>
              <a:rPr lang="ru-RU" dirty="0"/>
              <a:t>идёт о целой группе веществ?</a:t>
            </a:r>
          </a:p>
          <a:p>
            <a:pPr marL="0" indent="0">
              <a:buNone/>
            </a:pPr>
            <a:r>
              <a:rPr lang="ru-RU" dirty="0"/>
              <a:t>Есть интрига, учащиеся думают и тут же запоминают три свойства (легкие, мягкие, активные) этих веществ.</a:t>
            </a:r>
          </a:p>
          <a:p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046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Реальный смысл учения</a:t>
            </a:r>
          </a:p>
          <a:p>
            <a:pPr marL="0" indent="0" algn="ctr">
              <a:buNone/>
            </a:pPr>
            <a:r>
              <a:rPr lang="ru-RU" dirty="0"/>
              <a:t>определяется не целями,</a:t>
            </a:r>
          </a:p>
          <a:p>
            <a:pPr marL="0" indent="0" algn="ctr">
              <a:buNone/>
            </a:pPr>
            <a:r>
              <a:rPr lang="ru-RU" dirty="0"/>
              <a:t>а мотивами, отношением</a:t>
            </a:r>
          </a:p>
          <a:p>
            <a:pPr marL="0" indent="0" algn="ctr">
              <a:buNone/>
            </a:pPr>
            <a:r>
              <a:rPr lang="ru-RU" dirty="0"/>
              <a:t>школьников к предмету</a:t>
            </a:r>
          </a:p>
          <a:p>
            <a:pPr marL="0" indent="0" algn="ctr">
              <a:buNone/>
            </a:pPr>
            <a:r>
              <a:rPr lang="ru-RU" i="1" dirty="0"/>
              <a:t>Н.Ф. Талызина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172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Каждому учителю известна такая ситуация: ребенок может учиться, но ленив, безынициативен, ко всему относится спустя рукава. И часто ученики спрашивают: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"</a:t>
            </a:r>
            <a:r>
              <a:rPr lang="ru-RU" sz="2800" dirty="0"/>
              <a:t>А зачем учить предмет</a:t>
            </a:r>
            <a:r>
              <a:rPr lang="ru-RU" dirty="0"/>
              <a:t>?"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505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заинтересовать ребят изучением предметов, сделать урок любимыми, увлекательными?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К учебным мотивам относятся такие, как </a:t>
            </a:r>
          </a:p>
          <a:p>
            <a:pPr lvl="0"/>
            <a:r>
              <a:rPr lang="ru-RU" dirty="0"/>
              <a:t>собственное развитие в процессе учения; </a:t>
            </a:r>
          </a:p>
          <a:p>
            <a:pPr lvl="0"/>
            <a:r>
              <a:rPr lang="ru-RU" dirty="0"/>
              <a:t>действие вместе с другими и для других; </a:t>
            </a:r>
          </a:p>
          <a:p>
            <a:pPr lvl="0"/>
            <a:r>
              <a:rPr lang="ru-RU" dirty="0"/>
              <a:t>познание нового, неизвестного. </a:t>
            </a:r>
          </a:p>
          <a:p>
            <a:pPr lvl="0"/>
            <a:r>
              <a:rPr lang="ru-RU" dirty="0"/>
              <a:t>понимание необходимости учения для дальнейшей жизни,</a:t>
            </a:r>
          </a:p>
          <a:p>
            <a:pPr lvl="0"/>
            <a:r>
              <a:rPr lang="ru-RU" dirty="0"/>
              <a:t>процесс учения как возможность общения, </a:t>
            </a:r>
          </a:p>
          <a:p>
            <a:pPr lvl="0"/>
            <a:r>
              <a:rPr lang="ru-RU" dirty="0"/>
              <a:t>похвала от значимых лиц</a:t>
            </a:r>
          </a:p>
          <a:p>
            <a:pPr lvl="0"/>
            <a:r>
              <a:rPr lang="ru-RU" dirty="0"/>
              <a:t>учеба как вынужденное поведение;</a:t>
            </a:r>
          </a:p>
          <a:p>
            <a:pPr lvl="0"/>
            <a:r>
              <a:rPr lang="ru-RU" dirty="0"/>
              <a:t>процесс учебы как привычное функционирование; </a:t>
            </a:r>
          </a:p>
          <a:p>
            <a:pPr lvl="0"/>
            <a:r>
              <a:rPr lang="ru-RU" dirty="0"/>
              <a:t>учеба ради лидерства и престижа; </a:t>
            </a:r>
          </a:p>
          <a:p>
            <a:pPr lvl="0"/>
            <a:r>
              <a:rPr lang="ru-RU" dirty="0"/>
              <a:t>стремление оказаться в центре внимания, </a:t>
            </a:r>
          </a:p>
          <a:p>
            <a:pPr lvl="0"/>
            <a:r>
              <a:rPr lang="ru-RU" dirty="0"/>
              <a:t>стремление избежать неприятностей со стороны учителей, родителей, одноклассников и др.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62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Ц</a:t>
            </a:r>
            <a:r>
              <a:rPr lang="ru-RU" b="1" dirty="0" smtClean="0"/>
              <a:t>ель </a:t>
            </a:r>
            <a:r>
              <a:rPr lang="ru-RU" b="1" dirty="0"/>
              <a:t>моей работы заключается в поиске путей и средств формирования и повышения учебной мотивации.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Для себя я выяснила что есть два вида мотивации:</a:t>
            </a:r>
          </a:p>
          <a:p>
            <a:r>
              <a:rPr lang="ru-RU" dirty="0"/>
              <a:t>Школьники, мотивированные на достижение </a:t>
            </a:r>
            <a:r>
              <a:rPr lang="ru-RU" dirty="0" smtClean="0"/>
              <a:t>успеха.</a:t>
            </a:r>
          </a:p>
          <a:p>
            <a:r>
              <a:rPr lang="ru-RU" dirty="0"/>
              <a:t>Ш</a:t>
            </a:r>
            <a:r>
              <a:rPr lang="ru-RU" dirty="0" smtClean="0"/>
              <a:t>кольники</a:t>
            </a:r>
            <a:r>
              <a:rPr lang="ru-RU" dirty="0"/>
              <a:t>, мотивированные на недопущение </a:t>
            </a:r>
            <a:r>
              <a:rPr lang="ru-RU" dirty="0" smtClean="0"/>
              <a:t>неудачи.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560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Школьники, мотивированные на достижение </a:t>
            </a:r>
            <a:r>
              <a:rPr lang="ru-RU" dirty="0" smtClean="0"/>
              <a:t>успеха.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</a:t>
            </a:r>
            <a:r>
              <a:rPr lang="ru-RU" dirty="0" smtClean="0"/>
              <a:t>бычно </a:t>
            </a:r>
            <a:r>
              <a:rPr lang="ru-RU" dirty="0"/>
              <a:t>ставят перед собой некоторую позитивную цель, активно включаются в ее реализацию, выбирают средства, направленные на достижение этой цели. Деятельность </a:t>
            </a:r>
            <a:r>
              <a:rPr lang="ru-RU" b="1" dirty="0"/>
              <a:t>(</a:t>
            </a:r>
            <a:r>
              <a:rPr lang="ru-RU" dirty="0"/>
              <a:t>обучение</a:t>
            </a:r>
            <a:r>
              <a:rPr lang="ru-RU" b="1" dirty="0"/>
              <a:t>) </a:t>
            </a:r>
            <a:r>
              <a:rPr lang="ru-RU" dirty="0"/>
              <a:t>вызывает у них при этом положительные эмоции, мобилизацию внутренних ресурсов и сосредоточение внимания. Мотивированные на успех учащиеся обычно выбирают для себя профессии, соответствующие их знаниям, умениям, навыкам, способностям.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3113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Школьники, мотивированные на недопущение </a:t>
            </a:r>
            <a:r>
              <a:rPr lang="ru-RU" dirty="0" smtClean="0"/>
              <a:t>неудачи.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Их цель заключается не в том, чтобы добиться успеха, а в том, чтобы избежать неудачи. Их мысли и действия подчинены именно этому. Ученик при этом </a:t>
            </a:r>
            <a:r>
              <a:rPr lang="ru-RU" dirty="0" err="1"/>
              <a:t>неуверен</a:t>
            </a:r>
            <a:r>
              <a:rPr lang="ru-RU" dirty="0"/>
              <a:t> в себе, боится критики. С работой, в которой возможна неудача, у него связаны только отрицательные эмоции, он не испытывает удовольствия от учебной деятельности. Мотив недопущения неудачи связан с неуверенностью в себе, низкой самооценкой, неверием в возможность успеха. Любые сложности вызывают отрицательные эмоции. Ребята, ориентированные на недопущение неудач, нередко характеризуются неадекватностью профессионального самоопределения, причем они игнорируют объективную информацию о своих способностях и возможностях.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901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/>
              <a:t>Изложенное указывает на необходимость развития у учащихся стремления к успеху. Оно должно преобладать над стремлением к недопущению неудачи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2353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Для того чтобы повысить мотивацию учащихся необходимо использовать весь арсенал методов организации и осуществления учебной деятельности: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69917287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18</TotalTime>
  <Words>1277</Words>
  <Application>Microsoft Office PowerPoint</Application>
  <PresentationFormat>Широкоэкранный</PresentationFormat>
  <Paragraphs>81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Trebuchet MS</vt:lpstr>
      <vt:lpstr>Берлин</vt:lpstr>
      <vt:lpstr>Эффективные приемы работы с немотивированными обучающимися на уроках химии.</vt:lpstr>
      <vt:lpstr>Презентация PowerPoint</vt:lpstr>
      <vt:lpstr>Презентация PowerPoint</vt:lpstr>
      <vt:lpstr>Как заинтересовать ребят изучением предметов, сделать урок любимыми, увлекательными? </vt:lpstr>
      <vt:lpstr>Цель моей работы заключается в поиске путей и средств формирования и повышения учебной мотивации.</vt:lpstr>
      <vt:lpstr>Школьники, мотивированные на достижение успеха.</vt:lpstr>
      <vt:lpstr>Школьники, мотивированные на недопущение неудачи.</vt:lpstr>
      <vt:lpstr>Презентация PowerPoint</vt:lpstr>
      <vt:lpstr>Презентация PowerPoint</vt:lpstr>
      <vt:lpstr>Словесные </vt:lpstr>
      <vt:lpstr>Наглядные и практические методы </vt:lpstr>
      <vt:lpstr>Репродуктивные и поисковые методы </vt:lpstr>
      <vt:lpstr>Методы самостоятельной учебной работы и работы под руководством учителя</vt:lpstr>
      <vt:lpstr>Для повышения мотивации на уроках химии использую следующие педагогические технологии.  </vt:lpstr>
      <vt:lpstr>Презентация PowerPoint</vt:lpstr>
      <vt:lpstr>Презентация PowerPoint</vt:lpstr>
      <vt:lpstr>Презентация PowerPoint</vt:lpstr>
      <vt:lpstr>«В поисках истины» (работа для групп из 4-6 человек). Предлагаются для групп вопросы, на которые необходимо, после обсуждения, дать исчерпывающие ответы.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Эффективные приемы работы с немотивированными обучающимися на уроках химии.</dc:title>
  <dc:creator>1</dc:creator>
  <cp:lastModifiedBy>1</cp:lastModifiedBy>
  <cp:revision>2</cp:revision>
  <dcterms:created xsi:type="dcterms:W3CDTF">2019-10-30T20:08:40Z</dcterms:created>
  <dcterms:modified xsi:type="dcterms:W3CDTF">2019-10-30T20:27:03Z</dcterms:modified>
</cp:coreProperties>
</file>